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322" r:id="rId13"/>
    <p:sldId id="301" r:id="rId14"/>
    <p:sldId id="298" r:id="rId15"/>
    <p:sldId id="303" r:id="rId16"/>
    <p:sldId id="326" r:id="rId17"/>
    <p:sldId id="304" r:id="rId18"/>
    <p:sldId id="321" r:id="rId19"/>
    <p:sldId id="339" r:id="rId20"/>
    <p:sldId id="340" r:id="rId21"/>
    <p:sldId id="341" r:id="rId22"/>
    <p:sldId id="327" r:id="rId23"/>
    <p:sldId id="323" r:id="rId24"/>
    <p:sldId id="320" r:id="rId25"/>
    <p:sldId id="319" r:id="rId26"/>
    <p:sldId id="315" r:id="rId27"/>
    <p:sldId id="325" r:id="rId28"/>
    <p:sldId id="835" r:id="rId29"/>
    <p:sldId id="836" r:id="rId30"/>
    <p:sldId id="324" r:id="rId31"/>
    <p:sldId id="353" r:id="rId32"/>
    <p:sldId id="372" r:id="rId33"/>
    <p:sldId id="374" r:id="rId34"/>
    <p:sldId id="375" r:id="rId35"/>
    <p:sldId id="373" r:id="rId36"/>
    <p:sldId id="318" r:id="rId37"/>
    <p:sldId id="317" r:id="rId38"/>
    <p:sldId id="305" r:id="rId39"/>
    <p:sldId id="306" r:id="rId40"/>
    <p:sldId id="450" r:id="rId41"/>
    <p:sldId id="307" r:id="rId42"/>
    <p:sldId id="451" r:id="rId43"/>
    <p:sldId id="308" r:id="rId44"/>
    <p:sldId id="309" r:id="rId45"/>
    <p:sldId id="310" r:id="rId46"/>
    <p:sldId id="452" r:id="rId47"/>
    <p:sldId id="311" r:id="rId48"/>
    <p:sldId id="312" r:id="rId49"/>
    <p:sldId id="313" r:id="rId50"/>
    <p:sldId id="314" r:id="rId51"/>
    <p:sldId id="330" r:id="rId5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51"/>
    <p:restoredTop sz="86409"/>
  </p:normalViewPr>
  <p:slideViewPr>
    <p:cSldViewPr snapToGrid="0" snapToObjects="1">
      <p:cViewPr varScale="1">
        <p:scale>
          <a:sx n="74" d="100"/>
          <a:sy n="74" d="100"/>
        </p:scale>
        <p:origin x="192" y="368"/>
      </p:cViewPr>
      <p:guideLst/>
    </p:cSldViewPr>
  </p:slideViewPr>
  <p:outlineViewPr>
    <p:cViewPr>
      <p:scale>
        <a:sx n="33" d="100"/>
        <a:sy n="33" d="100"/>
      </p:scale>
      <p:origin x="0" y="-190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4DD93-98D4-7B4B-B8A0-F7A2456B56CF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1899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17.12.2021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/>
              <a:t>Jesień 2018  - Zebranie 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Czerwiec 2019 </a:t>
            </a:r>
            <a:r>
              <a:rPr lang="mr-IN" dirty="0"/>
              <a:t>–</a:t>
            </a:r>
            <a:r>
              <a:rPr lang="pl-PL" dirty="0"/>
              <a:t> dalsza praca 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Maj 2020 – dodaje z apologetyki obraz prawdy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wojtek@pp.org.pl</a:t>
            </a:r>
            <a:endParaRPr lang="pl-PL" dirty="0"/>
          </a:p>
          <a:p>
            <a:pPr algn="r"/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tezy 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Panteizm i 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A9920F"/>
                </a:solidFill>
              </a:rPr>
              <a:t>_</a:t>
            </a:r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KFC, 19 czerwca 2019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/>
              <a:t>Panteizm </a:t>
            </a:r>
            <a:r>
              <a:rPr lang="pl-PL" dirty="0"/>
              <a:t>i 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/>
              <a:t>Panteizm trudno porównywać z czymkolwiek</a:t>
            </a:r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5888736" y="5880372"/>
            <a:ext cx="630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>
                <a:solidFill>
                  <a:srgbClr val="7030A0"/>
                </a:solidFill>
              </a:rPr>
              <a:t>Bóg jest wszystkim i wszystko jest Bogiem </a:t>
            </a:r>
            <a:br>
              <a:rPr lang="pl-PL" sz="2800" i="1" dirty="0">
                <a:solidFill>
                  <a:srgbClr val="7030A0"/>
                </a:solidFill>
              </a:rPr>
            </a:br>
            <a:r>
              <a:rPr lang="pl-PL" sz="2800" i="1" dirty="0">
                <a:solidFill>
                  <a:srgbClr val="7030A0"/>
                </a:solidFill>
              </a:rPr>
              <a:t>ale nie próbuj tego zrozumieć.</a:t>
            </a: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Judaizm,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</a:t>
            </a:r>
          </a:p>
          <a:p>
            <a:pPr lvl="1"/>
            <a:r>
              <a:rPr lang="pl-PL" dirty="0"/>
              <a:t>Ponoć buddyzm, ale to trudno wykazać z uwagi na jego panteizm.</a:t>
            </a:r>
          </a:p>
          <a:p>
            <a:pPr lvl="1"/>
            <a:r>
              <a:rPr lang="pl-PL" dirty="0"/>
              <a:t>Ceremoniał świecki państw zachodnich.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podejścia wyznawców 3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wszechświat.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w Boga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B39EE-2A40-C44A-A71F-08ADC535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wymiar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92ACF-855C-284F-9226-48D16FF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Wiki:</a:t>
            </a:r>
          </a:p>
          <a:p>
            <a:pPr marL="0" indent="0">
              <a:buNone/>
            </a:pPr>
            <a:r>
              <a:rPr lang="pl-PL" dirty="0"/>
              <a:t>Wymiar – minimalna liczba niezależnych parametrów potrzebnych do opisania jakiegoś zbioru. Zatem jest to liczba przypisana zbiorowi lub przestrzeni w taki sposób, by punkt miał w.=0, prosta w.=1, płaszczyzna w.=2 itd.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Fiki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Wymiar to minimalna liczba opisów w niezależnych przestrzeniach potrzebnych do opisania określonej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558521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5A1F3-C232-924D-9BD2-A4EFA6A9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B3FD31-138F-5644-A4AA-9AF67C2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01969"/>
          </a:xfrm>
        </p:spPr>
        <p:txBody>
          <a:bodyPr>
            <a:normAutofit/>
          </a:bodyPr>
          <a:lstStyle/>
          <a:p>
            <a:br>
              <a:rPr lang="pl-PL" b="1" i="0" dirty="0"/>
            </a:br>
            <a:r>
              <a:rPr lang="pl-PL" b="1" i="0" dirty="0"/>
              <a:t>Ef 3:14nn</a:t>
            </a:r>
            <a:r>
              <a:rPr lang="pl-PL" i="0" dirty="0"/>
              <a:t> TPNT </a:t>
            </a:r>
          </a:p>
          <a:p>
            <a:r>
              <a:rPr lang="pl-PL" i="0" dirty="0"/>
              <a:t>Ponieważ zostaliśmy w miłości zakorzenieni i ugruntowani </a:t>
            </a:r>
          </a:p>
          <a:p>
            <a:r>
              <a:rPr lang="pl-PL" i="0" dirty="0"/>
              <a:t>prośmy  abyśmy nabrali sił by uchwycić razem ze wszystkimi świętymi, jaka jest szerokość i długość, i głębokość, i wysokość,</a:t>
            </a:r>
          </a:p>
          <a:p>
            <a:r>
              <a:rPr lang="pl-PL" i="0" dirty="0"/>
              <a:t>Dlaczego tak: Aby móc </a:t>
            </a:r>
            <a:r>
              <a:rPr lang="pl-PL" b="1" i="0" baseline="30000" dirty="0"/>
              <a:t>(19) </a:t>
            </a:r>
            <a:r>
              <a:rPr lang="pl-PL" i="0" dirty="0"/>
              <a:t>poznać tę miłość Chrystusa, która przewyższa wszelką wiedzę, </a:t>
            </a:r>
          </a:p>
          <a:p>
            <a:r>
              <a:rPr lang="pl-PL" i="0" dirty="0"/>
              <a:t>abyście zostali napełnieni do całej pełni Boga.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159102-05C6-0549-A246-E8C3F72351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6073254"/>
            <a:ext cx="10515600" cy="60154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6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Przedyskutujmy 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Tożsamość.</a:t>
            </a:r>
          </a:p>
          <a:p>
            <a:endParaRPr lang="pl-PL" dirty="0"/>
          </a:p>
          <a:p>
            <a:r>
              <a:rPr lang="pl-PL" dirty="0"/>
              <a:t>Patrz wykład: Tożsamość a działania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/>
              <a:t>Zdanie #11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Ponieważ roznoszę listy więc jestem listonoszem.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#12</a:t>
            </a:r>
            <a:br>
              <a:rPr lang="pl-PL" sz="1200" dirty="0"/>
            </a:br>
            <a:r>
              <a:rPr lang="pl-PL" sz="1200" dirty="0"/>
              <a:t>  </a:t>
            </a:r>
            <a:r>
              <a:rPr lang="pl-PL" sz="1200" i="1" dirty="0"/>
              <a:t>Jestem listonoszem. Moja praca to roznoszenie listów.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#21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Kradnę więc jestem złodziejem.</a:t>
            </a:r>
          </a:p>
          <a:p>
            <a:pPr marL="0" indent="0">
              <a:buNone/>
            </a:pPr>
            <a:r>
              <a:rPr lang="pl-PL" sz="1200" dirty="0"/>
              <a:t>Zdanie #22</a:t>
            </a:r>
            <a:br>
              <a:rPr lang="pl-PL" sz="1200" dirty="0"/>
            </a:br>
            <a:r>
              <a:rPr lang="pl-PL" sz="1200" dirty="0"/>
              <a:t>    </a:t>
            </a:r>
            <a:r>
              <a:rPr lang="pl-PL" sz="1200" i="1" dirty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625F2747-044D-2A48-AF37-8259D985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5900" dirty="0"/>
              <a:t>Obraz prawdy</a:t>
            </a:r>
            <a:endParaRPr lang="pl-PL" altLang="pl-PL" dirty="0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BF017153-2399-344E-980F-88CF1FED7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altLang="pl-PL" sz="2000" dirty="0"/>
              <a:t>Odtworzone z </a:t>
            </a:r>
          </a:p>
          <a:p>
            <a:pPr algn="r"/>
            <a:r>
              <a:rPr lang="pl-PL" altLang="pl-PL" sz="2000" dirty="0"/>
              <a:t>Raport o stanie</a:t>
            </a:r>
            <a:br>
              <a:rPr lang="pl-PL" altLang="pl-PL" sz="2000" dirty="0"/>
            </a:br>
            <a:r>
              <a:rPr lang="pl-PL" altLang="pl-PL" sz="2000" dirty="0"/>
              <a:t>projektu 3S-R</a:t>
            </a:r>
          </a:p>
          <a:p>
            <a:pPr algn="r" eaLnBrk="1" hangingPunct="1"/>
            <a:r>
              <a:rPr lang="pl-PL" altLang="pl-PL" sz="2000" dirty="0"/>
              <a:t>Wersja robocza, 14 listopada 2013 r.</a:t>
            </a:r>
            <a:br>
              <a:rPr lang="pl-PL" altLang="pl-PL" sz="2000" dirty="0"/>
            </a:br>
            <a:endParaRPr lang="pl-PL" altLang="pl-PL" sz="2000" dirty="0"/>
          </a:p>
        </p:txBody>
      </p:sp>
      <p:pic>
        <p:nvPicPr>
          <p:cNvPr id="6148" name="Obraz 3">
            <a:extLst>
              <a:ext uri="{FF2B5EF4-FFF2-40B4-BE49-F238E27FC236}">
                <a16:creationId xmlns:a16="http://schemas.microsoft.com/office/drawing/2014/main" id="{7B68DC30-58F9-3E45-B169-154D5C4A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4835526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315D3722-A529-A24F-8EBA-3F7D108D5F1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A1ABDDB-F8C2-0E47-9393-36EF0E28C5E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3161819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>
            <a:extLst>
              <a:ext uri="{FF2B5EF4-FFF2-40B4-BE49-F238E27FC236}">
                <a16:creationId xmlns:a16="http://schemas.microsoft.com/office/drawing/2014/main" id="{E10F2E36-1C65-2A43-A2E3-34E2CEB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Jest sobie takie coś</a:t>
            </a:r>
          </a:p>
        </p:txBody>
      </p:sp>
      <p:grpSp>
        <p:nvGrpSpPr>
          <p:cNvPr id="30723" name="Grupa 41">
            <a:extLst>
              <a:ext uri="{FF2B5EF4-FFF2-40B4-BE49-F238E27FC236}">
                <a16:creationId xmlns:a16="http://schemas.microsoft.com/office/drawing/2014/main" id="{87289A52-0BB0-0B44-BAB6-8418EE70FC8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0601" y="2763839"/>
            <a:ext cx="1439863" cy="1366837"/>
            <a:chOff x="3276600" y="2763838"/>
            <a:chExt cx="1439863" cy="1366837"/>
          </a:xfrm>
        </p:grpSpPr>
        <p:sp>
          <p:nvSpPr>
            <p:cNvPr id="9" name="Schemat blokowy: pamięć o dostępie bezpośrednim 8">
              <a:extLst>
                <a:ext uri="{FF2B5EF4-FFF2-40B4-BE49-F238E27FC236}">
                  <a16:creationId xmlns:a16="http://schemas.microsoft.com/office/drawing/2014/main" id="{D9038A65-27AE-874D-BF88-492A511799F5}"/>
                </a:ext>
              </a:extLst>
            </p:cNvPr>
            <p:cNvSpPr/>
            <p:nvPr/>
          </p:nvSpPr>
          <p:spPr>
            <a:xfrm>
              <a:off x="3276600" y="3267075"/>
              <a:ext cx="1439863" cy="863600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" name="Schemat blokowy: dysk magnetyczny 9">
              <a:extLst>
                <a:ext uri="{FF2B5EF4-FFF2-40B4-BE49-F238E27FC236}">
                  <a16:creationId xmlns:a16="http://schemas.microsoft.com/office/drawing/2014/main" id="{D0A99EEE-AF17-2444-BAA9-32696F2A2EB0}"/>
                </a:ext>
              </a:extLst>
            </p:cNvPr>
            <p:cNvSpPr/>
            <p:nvPr/>
          </p:nvSpPr>
          <p:spPr>
            <a:xfrm>
              <a:off x="3563938" y="2762250"/>
              <a:ext cx="576262" cy="1150938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24" name="pole tekstowe 29">
            <a:extLst>
              <a:ext uri="{FF2B5EF4-FFF2-40B4-BE49-F238E27FC236}">
                <a16:creationId xmlns:a16="http://schemas.microsoft.com/office/drawing/2014/main" id="{BF3BB4FD-E229-E44C-A387-64B1484C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598988"/>
            <a:ext cx="77755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b="1" i="1" dirty="0"/>
              <a:t>Opis:</a:t>
            </a:r>
            <a:br>
              <a:rPr kumimoji="0" lang="pl-PL" altLang="pl-PL" b="1" i="1" dirty="0"/>
            </a:br>
            <a:r>
              <a:rPr kumimoji="0" lang="pl-PL" altLang="pl-PL" i="1" dirty="0"/>
              <a:t>To coś jest walcem, i zanurzonym w nim drugim mniejszym walcem. Osie walców nie przecinają się ale …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19351E96-9979-CF4D-BBC7-F8F9D52EB02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6464E17-18E4-B54A-BC60-FA41CA3C67A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106951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7E48BA34-147E-2744-A24F-2683E475E11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A64884D4-7E05-2D47-B63E-FFC22BAB709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4003050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24011" y="2289591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338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5884913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49751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>
            <a:cxnSpLocks/>
          </p:cNvCxnSpPr>
          <p:nvPr/>
        </p:nvCxnSpPr>
        <p:spPr>
          <a:xfrm flipH="1" flipV="1">
            <a:off x="5604670" y="2800349"/>
            <a:ext cx="346868" cy="44609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6261150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6604049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FF95C340-B774-0443-8B43-E1E5B286CD2D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E2A54986-BE9E-3642-94BC-EC03C5188547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704603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Opis przedsiębiorstwa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714C439-E364-DF4C-AD11-CC6B0ABE6CAB}"/>
              </a:ext>
            </a:extLst>
          </p:cNvPr>
          <p:cNvCxnSpPr/>
          <p:nvPr/>
        </p:nvCxnSpPr>
        <p:spPr>
          <a:xfrm>
            <a:off x="7064376" y="3094039"/>
            <a:ext cx="1069975" cy="195262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pole tekstowe 29">
            <a:extLst>
              <a:ext uri="{FF2B5EF4-FFF2-40B4-BE49-F238E27FC236}">
                <a16:creationId xmlns:a16="http://schemas.microsoft.com/office/drawing/2014/main" id="{F6CC1D28-8EE2-DB4A-A3A5-D5990E7C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504666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Dane do budżetu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i wizji finansowej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9E1E00C-30F6-4B4B-96A1-AC317781F20D}"/>
              </a:ext>
            </a:extLst>
          </p:cNvPr>
          <p:cNvCxnSpPr>
            <a:endCxn id="31756" idx="1"/>
          </p:cNvCxnSpPr>
          <p:nvPr/>
        </p:nvCxnSpPr>
        <p:spPr>
          <a:xfrm>
            <a:off x="6240464" y="4975225"/>
            <a:ext cx="1893887" cy="3937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EC3EA03-0BA9-DF4F-A0F2-571C6019C342}"/>
              </a:ext>
            </a:extLst>
          </p:cNvPr>
          <p:cNvCxnSpPr>
            <a:endCxn id="31761" idx="1"/>
          </p:cNvCxnSpPr>
          <p:nvPr/>
        </p:nvCxnSpPr>
        <p:spPr>
          <a:xfrm>
            <a:off x="7064376" y="2771776"/>
            <a:ext cx="1539875" cy="47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pole tekstowe 29">
            <a:extLst>
              <a:ext uri="{FF2B5EF4-FFF2-40B4-BE49-F238E27FC236}">
                <a16:creationId xmlns:a16="http://schemas.microsoft.com/office/drawing/2014/main" id="{8E683E5A-9848-C248-9BD7-0D16D51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1" y="2452688"/>
            <a:ext cx="2028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Kompetencje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odpowiedzialności</a:t>
            </a:r>
          </a:p>
        </p:txBody>
      </p:sp>
      <p:pic>
        <p:nvPicPr>
          <p:cNvPr id="31762" name="Obraz 2">
            <a:extLst>
              <a:ext uri="{FF2B5EF4-FFF2-40B4-BE49-F238E27FC236}">
                <a16:creationId xmlns:a16="http://schemas.microsoft.com/office/drawing/2014/main" id="{6E4604A9-440C-5849-9FD5-35649BCF6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3" y="5765800"/>
            <a:ext cx="86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CFD707E7-3B27-5349-BD78-345D7E6FF57E}"/>
              </a:ext>
            </a:extLst>
          </p:cNvPr>
          <p:cNvCxnSpPr/>
          <p:nvPr/>
        </p:nvCxnSpPr>
        <p:spPr>
          <a:xfrm flipV="1">
            <a:off x="7064376" y="1108075"/>
            <a:ext cx="2163763" cy="127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pole tekstowe 24">
            <a:extLst>
              <a:ext uri="{FF2B5EF4-FFF2-40B4-BE49-F238E27FC236}">
                <a16:creationId xmlns:a16="http://schemas.microsoft.com/office/drawing/2014/main" id="{C33F3840-78B2-9E45-B7F9-CEADB7102F1E}"/>
              </a:ext>
            </a:extLst>
          </p:cNvPr>
          <p:cNvSpPr txBox="1">
            <a:spLocks noChangeArrowheads="1"/>
          </p:cNvSpPr>
          <p:nvPr/>
        </p:nvSpPr>
        <p:spPr bwMode="auto">
          <a:xfrm rot="20935774">
            <a:off x="9082089" y="177800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Spółki</a:t>
            </a:r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1769" name="Obraz 13">
            <a:extLst>
              <a:ext uri="{FF2B5EF4-FFF2-40B4-BE49-F238E27FC236}">
                <a16:creationId xmlns:a16="http://schemas.microsoft.com/office/drawing/2014/main" id="{A10437A6-1642-504F-9DB2-E57189FF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660400"/>
            <a:ext cx="38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Obraz 38">
            <a:extLst>
              <a:ext uri="{FF2B5EF4-FFF2-40B4-BE49-F238E27FC236}">
                <a16:creationId xmlns:a16="http://schemas.microsoft.com/office/drawing/2014/main" id="{4317F2A1-EB24-5141-871F-A2AC3112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668339"/>
            <a:ext cx="38893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>
            <a:extLst>
              <a:ext uri="{FF2B5EF4-FFF2-40B4-BE49-F238E27FC236}">
                <a16:creationId xmlns:a16="http://schemas.microsoft.com/office/drawing/2014/main" id="{6B86A561-B2E7-7B4E-AB13-36383EACE79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6DCBBB1E-18AA-B94E-B1B1-502563402F5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623336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/>
              <a:t>Notatki robocze z przed wielu lat (2005?). Do wykorzystania.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0000"/>
                </a:solidFill>
              </a:rPr>
              <a:t>Obrazki rozwijam w prezentacji Światopogląd Ucznia (S.D.P jesień 2020) i tam należy szukać ich lepszych wersji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</a:t>
            </a:r>
            <a:br>
              <a:rPr lang="pl-PL" dirty="0"/>
            </a:br>
            <a:r>
              <a:rPr lang="pl-PL" dirty="0"/>
              <a:t>Zaobserwowano, </a:t>
            </a:r>
            <a:r>
              <a:rPr lang="pl-PL" b="1" i="1" dirty="0"/>
              <a:t>splątania</a:t>
            </a:r>
            <a:r>
              <a:rPr lang="pl-PL" dirty="0"/>
              <a:t> - elektrony nie zachowują się jak zakładano, że zachowuje się materia.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E8E5F-CCF8-5846-85D0-DEB0D019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b="1" dirty="0"/>
              <a:t>Prawda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91D34C-9305-6646-8FC2-0EC6A1604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46643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 to opis rzeczywistości.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 to wynik operacji porównania jakiegoś opisu z rzeczywistością.</a:t>
            </a:r>
          </a:p>
        </p:txBody>
      </p:sp>
    </p:spTree>
    <p:extLst>
      <p:ext uri="{BB962C8B-B14F-4D97-AF65-F5344CB8AC3E}">
        <p14:creationId xmlns:p14="http://schemas.microsoft.com/office/powerpoint/2010/main" val="2493981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B78E3-BBFF-7E41-AA7B-7C3491D5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E043-C5F3-FF4B-84DA-3C32DC82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Prawda to opis rzeczywistości, a więc to zbiór zdań.</a:t>
            </a:r>
          </a:p>
          <a:p>
            <a:r>
              <a:rPr lang="pl-PL" dirty="0"/>
              <a:t>Światopogląd to osobisty opis rzeczywistości, a więc to też zbiór zdań.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Jak się mają te dwa zbiory do siebie?</a:t>
            </a:r>
          </a:p>
          <a:p>
            <a:pPr lvl="1"/>
            <a:r>
              <a:rPr lang="pl-PL" dirty="0"/>
              <a:t>Jeden zawiera się w drugim?</a:t>
            </a:r>
          </a:p>
          <a:p>
            <a:pPr lvl="1"/>
            <a:r>
              <a:rPr lang="pl-PL" dirty="0"/>
              <a:t>Są rozłączne?</a:t>
            </a:r>
          </a:p>
        </p:txBody>
      </p:sp>
    </p:spTree>
    <p:extLst>
      <p:ext uri="{BB962C8B-B14F-4D97-AF65-F5344CB8AC3E}">
        <p14:creationId xmlns:p14="http://schemas.microsoft.com/office/powerpoint/2010/main" val="2011127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/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 err="1"/>
                <a:t>Prawda</a:t>
              </a:r>
              <a:endParaRPr dirty="0"/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rPr dirty="0" err="1"/>
              <a:t>Prawda</a:t>
            </a:r>
            <a:r>
              <a:rPr dirty="0"/>
              <a:t> (</a:t>
            </a:r>
            <a:r>
              <a:rPr dirty="0" err="1"/>
              <a:t>skoro</a:t>
            </a:r>
            <a:r>
              <a:rPr dirty="0"/>
              <a:t> jest </a:t>
            </a:r>
            <a:r>
              <a:rPr dirty="0" err="1"/>
              <a:t>opisem</a:t>
            </a:r>
            <a:r>
              <a:rPr dirty="0"/>
              <a:t> </a:t>
            </a:r>
            <a:r>
              <a:rPr dirty="0" err="1"/>
              <a:t>rzeczywistości</a:t>
            </a:r>
            <a:r>
              <a:rPr dirty="0"/>
              <a:t>) </a:t>
            </a:r>
            <a:r>
              <a:rPr dirty="0" err="1"/>
              <a:t>poszerza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o </a:t>
            </a:r>
            <a:r>
              <a:rPr dirty="0" err="1"/>
              <a:t>każdy</a:t>
            </a:r>
            <a:r>
              <a:rPr dirty="0"/>
              <a:t> </a:t>
            </a:r>
            <a:r>
              <a:rPr dirty="0" err="1"/>
              <a:t>nowy</a:t>
            </a:r>
            <a:r>
              <a:rPr dirty="0"/>
              <a:t>, </a:t>
            </a:r>
            <a:r>
              <a:rPr dirty="0" err="1"/>
              <a:t>nawet</a:t>
            </a:r>
            <a:r>
              <a:rPr dirty="0"/>
              <a:t> </a:t>
            </a:r>
            <a:r>
              <a:rPr dirty="0" err="1"/>
              <a:t>najgłupszy</a:t>
            </a:r>
            <a:r>
              <a:rPr dirty="0"/>
              <a:t> </a:t>
            </a:r>
            <a:r>
              <a:rPr dirty="0" err="1"/>
              <a:t>światopogląd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sp>
        <p:nvSpPr>
          <p:cNvPr id="114" name="Owal"/>
          <p:cNvSpPr/>
          <p:nvPr/>
        </p:nvSpPr>
        <p:spPr>
          <a:xfrm>
            <a:off x="7010426" y="2075935"/>
            <a:ext cx="3229532" cy="2816675"/>
          </a:xfrm>
          <a:prstGeom prst="ellipse">
            <a:avLst/>
          </a:prstGeom>
          <a:solidFill>
            <a:srgbClr val="FFFF99"/>
          </a:solidFill>
          <a:ln w="9525" cap="flat">
            <a:solidFill>
              <a:srgbClr val="996633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 b="1">
                <a:solidFill>
                  <a:srgbClr val="663300"/>
                </a:solidFill>
              </a:defRPr>
            </a:pPr>
            <a:endParaRPr/>
          </a:p>
        </p:txBody>
      </p:sp>
      <p:sp>
        <p:nvSpPr>
          <p:cNvPr id="115" name="Ś. #1"/>
          <p:cNvSpPr txBox="1"/>
          <p:nvPr/>
        </p:nvSpPr>
        <p:spPr>
          <a:xfrm>
            <a:off x="7422652" y="2588537"/>
            <a:ext cx="240508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tIns="45719" rIns="45719" bIns="45719" numCol="1" anchor="ctr">
            <a:spAutoFit/>
          </a:bodyPr>
          <a:lstStyle>
            <a:lvl1pPr algn="ctr">
              <a:defRPr sz="1800" b="1">
                <a:solidFill>
                  <a:srgbClr val="663300"/>
                </a:solidFill>
              </a:defRPr>
            </a:lvl1pPr>
          </a:lstStyle>
          <a:p>
            <a:r>
              <a:rPr sz="3200" dirty="0" err="1"/>
              <a:t>Ś</a:t>
            </a:r>
            <a:r>
              <a:rPr lang="pl-PL" sz="3200" dirty="0" err="1"/>
              <a:t>wiatopogląd</a:t>
            </a:r>
            <a:endParaRPr sz="3200" dirty="0"/>
          </a:p>
        </p:txBody>
      </p:sp>
      <p:sp>
        <p:nvSpPr>
          <p:cNvPr id="17" name="Prostokąt zaokrąglony">
            <a:extLst>
              <a:ext uri="{FF2B5EF4-FFF2-40B4-BE49-F238E27FC236}">
                <a16:creationId xmlns:a16="http://schemas.microsoft.com/office/drawing/2014/main" id="{CF75BACE-DF6E-3C4C-A535-7483E15FBEDF}"/>
              </a:ext>
            </a:extLst>
          </p:cNvPr>
          <p:cNvSpPr/>
          <p:nvPr/>
        </p:nvSpPr>
        <p:spPr>
          <a:xfrm>
            <a:off x="651725" y="2348899"/>
            <a:ext cx="3401291" cy="19773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cap="flat">
            <a:solidFill>
              <a:srgbClr val="0033CC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algn="ctr">
              <a:defRPr sz="1200" b="1">
                <a:solidFill>
                  <a:srgbClr val="0033CC"/>
                </a:solidFill>
              </a:defRPr>
            </a:pPr>
            <a:endParaRPr sz="1200"/>
          </a:p>
        </p:txBody>
      </p:sp>
      <p:sp>
        <p:nvSpPr>
          <p:cNvPr id="18" name="Rzeczywistość">
            <a:extLst>
              <a:ext uri="{FF2B5EF4-FFF2-40B4-BE49-F238E27FC236}">
                <a16:creationId xmlns:a16="http://schemas.microsoft.com/office/drawing/2014/main" id="{40594C64-346C-5847-87E3-AB7E6B34746B}"/>
              </a:ext>
            </a:extLst>
          </p:cNvPr>
          <p:cNvSpPr txBox="1"/>
          <p:nvPr/>
        </p:nvSpPr>
        <p:spPr>
          <a:xfrm>
            <a:off x="763864" y="2588538"/>
            <a:ext cx="29060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3200" b="1">
                <a:solidFill>
                  <a:srgbClr val="0033CC"/>
                </a:solidFill>
              </a:defRPr>
            </a:pPr>
            <a:r>
              <a:rPr sz="3200" dirty="0" err="1"/>
              <a:t>Rzeczywistość</a:t>
            </a:r>
            <a:endParaRPr sz="3200" dirty="0"/>
          </a:p>
        </p:txBody>
      </p:sp>
      <p:sp>
        <p:nvSpPr>
          <p:cNvPr id="2" name="Strzałka w prawo 1">
            <a:extLst>
              <a:ext uri="{FF2B5EF4-FFF2-40B4-BE49-F238E27FC236}">
                <a16:creationId xmlns:a16="http://schemas.microsoft.com/office/drawing/2014/main" id="{7F0464EA-3171-FA48-9EFB-1ADDFBB8AC99}"/>
              </a:ext>
            </a:extLst>
          </p:cNvPr>
          <p:cNvSpPr/>
          <p:nvPr/>
        </p:nvSpPr>
        <p:spPr>
          <a:xfrm>
            <a:off x="4370032" y="3069133"/>
            <a:ext cx="2434281" cy="830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Proces opisu</a:t>
            </a:r>
          </a:p>
        </p:txBody>
      </p:sp>
    </p:spTree>
    <p:extLst>
      <p:ext uri="{BB962C8B-B14F-4D97-AF65-F5344CB8AC3E}">
        <p14:creationId xmlns:p14="http://schemas.microsoft.com/office/powerpoint/2010/main" val="1012780112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zbiór zdań, uważanych za prawdziwe a opisujących otaczającą rzeczywistość (w tym Boga</a:t>
            </a:r>
            <a:br>
              <a:rPr lang="pl-PL" sz="3200" dirty="0"/>
            </a:br>
            <a:r>
              <a:rPr lang="pl-PL" sz="3200" dirty="0"/>
              <a:t>i Jego relacje z rzeczywistością).</a:t>
            </a:r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tasiemce są pasożytami.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Ref: Wszystkie tasiemce są pasożytami.</a:t>
            </a:r>
          </a:p>
          <a:p>
            <a:pPr marL="0" indent="0">
              <a:buNone/>
            </a:pPr>
            <a:r>
              <a:rPr lang="pl-PL" dirty="0"/>
              <a:t>Wszystkie tasiemce są pasożytami,</a:t>
            </a:r>
            <a:br>
              <a:rPr lang="pl-PL" dirty="0"/>
            </a:br>
            <a:r>
              <a:rPr lang="pl-PL" dirty="0"/>
              <a:t>A szczególnie te uzbrojone,</a:t>
            </a:r>
            <a:br>
              <a:rPr lang="pl-PL" dirty="0"/>
            </a:br>
            <a:r>
              <a:rPr lang="pl-PL" dirty="0"/>
              <a:t>Kto nie ma tasiemca,</a:t>
            </a:r>
            <a:br>
              <a:rPr lang="pl-PL" dirty="0"/>
            </a:br>
            <a:r>
              <a:rPr lang="pl-PL" dirty="0"/>
              <a:t>Ten nie ma życia wewnętrznego.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br>
              <a:rPr lang="pl-PL" dirty="0"/>
            </a:br>
            <a:r>
              <a:rPr lang="pl-PL" dirty="0"/>
              <a:t>Ludzkiego układu trawiennego. </a:t>
            </a:r>
            <a:br>
              <a:rPr lang="pl-PL" dirty="0"/>
            </a:br>
            <a:r>
              <a:rPr lang="pl-PL" dirty="0"/>
              <a:t>Nie posiada otworu gębowego, </a:t>
            </a:r>
            <a:br>
              <a:rPr lang="pl-PL" dirty="0"/>
            </a:br>
            <a:r>
              <a:rPr lang="pl-PL" dirty="0"/>
              <a:t>Lecz chłonie pokarm całą powierzchnią ciała.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To chyba jest produkcji Ariusza.</a:t>
            </a:r>
          </a:p>
          <a:p>
            <a:r>
              <a:rPr lang="pl-PL" sz="1400" i="1" dirty="0"/>
              <a:t>Muzyka: psalm </a:t>
            </a:r>
            <a:r>
              <a:rPr lang="pl-PL" sz="1400" i="1" dirty="0" err="1"/>
              <a:t>resp</a:t>
            </a:r>
            <a:r>
              <a:rPr lang="pl-PL" sz="1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Krytyka </a:t>
            </a:r>
            <a:r>
              <a:rPr lang="mr-IN" dirty="0"/>
              <a:t>–</a:t>
            </a:r>
            <a:r>
              <a:rPr lang="pl-PL" dirty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Kreacja </a:t>
            </a:r>
            <a:r>
              <a:rPr lang="mr-IN" dirty="0"/>
              <a:t>–</a:t>
            </a:r>
            <a:r>
              <a:rPr lang="pl-PL" dirty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Ostateczna weryfikacja (1Kor 13:12-13)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poznany. </a:t>
            </a:r>
            <a:r>
              <a:rPr lang="pl-PL" i="1" baseline="30000" dirty="0"/>
              <a:t>(13)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filozofii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dziejów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będzie, jaka jest moja nadzieja?</a:t>
            </a:r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jesień 2018, a więc w 2019 powtórka</a:t>
            </a:r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2070</Words>
  <Application>Microsoft Macintosh PowerPoint</Application>
  <PresentationFormat>Panoramiczny</PresentationFormat>
  <Paragraphs>298</Paragraphs>
  <Slides>51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Mangal</vt:lpstr>
      <vt:lpstr>Verdana</vt:lpstr>
      <vt:lpstr>Wingdings</vt:lpstr>
      <vt:lpstr>Motyw pakietu Office</vt:lpstr>
      <vt:lpstr>Klasyfikacja światopoglądów</vt:lpstr>
      <vt:lpstr>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Credo. Wyznanie wiary. Moja pierwotna dogmatyka</vt:lpstr>
      <vt:lpstr>Pojęcie wymiar</vt:lpstr>
      <vt:lpstr>Prezentacja programu PowerPoint</vt:lpstr>
      <vt:lpstr>koniec</vt:lpstr>
      <vt:lpstr>Obraz prawdy</vt:lpstr>
      <vt:lpstr>Jest sobie takie coś</vt:lpstr>
      <vt:lpstr>Techniczny sposób opisania tego czegoś</vt:lpstr>
      <vt:lpstr>Techniczny sposób opisania tego czegoś</vt:lpstr>
      <vt:lpstr>Opis przedsiębiorstwa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Prawda</vt:lpstr>
      <vt:lpstr>Definicja</vt:lpstr>
      <vt:lpstr>Obserwacja</vt:lpstr>
      <vt:lpstr>Prawda i Światopogląd</vt:lpstr>
      <vt:lpstr>Ś i P jako zbiory zdań</vt:lpstr>
      <vt:lpstr>Relacja P. do Ś.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90</cp:revision>
  <cp:lastPrinted>2019-06-19T15:48:48Z</cp:lastPrinted>
  <dcterms:created xsi:type="dcterms:W3CDTF">2018-05-18T15:30:11Z</dcterms:created>
  <dcterms:modified xsi:type="dcterms:W3CDTF">2021-12-17T15:50:52Z</dcterms:modified>
</cp:coreProperties>
</file>